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71" r:id="rId2"/>
    <p:sldId id="293" r:id="rId3"/>
    <p:sldId id="272" r:id="rId4"/>
    <p:sldId id="296" r:id="rId5"/>
    <p:sldId id="294" r:id="rId6"/>
    <p:sldId id="307" r:id="rId7"/>
    <p:sldId id="304" r:id="rId8"/>
    <p:sldId id="305" r:id="rId9"/>
    <p:sldId id="306" r:id="rId10"/>
    <p:sldId id="308" r:id="rId11"/>
    <p:sldId id="302" r:id="rId12"/>
    <p:sldId id="303" r:id="rId13"/>
    <p:sldId id="301" r:id="rId14"/>
    <p:sldId id="295" r:id="rId15"/>
    <p:sldId id="287" r:id="rId16"/>
    <p:sldId id="290" r:id="rId17"/>
    <p:sldId id="284" r:id="rId18"/>
    <p:sldId id="285" r:id="rId19"/>
    <p:sldId id="282" r:id="rId20"/>
    <p:sldId id="283" r:id="rId21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52721-8B42-4568-93E5-F1718F4E0742}">
          <p14:sldIdLst>
            <p14:sldId id="271"/>
            <p14:sldId id="293"/>
            <p14:sldId id="272"/>
            <p14:sldId id="296"/>
            <p14:sldId id="294"/>
            <p14:sldId id="307"/>
          </p14:sldIdLst>
        </p14:section>
        <p14:section name="OMS" id="{C7CD8D17-6D70-44DE-91AC-3646A9CAB022}">
          <p14:sldIdLst>
            <p14:sldId id="304"/>
            <p14:sldId id="305"/>
            <p14:sldId id="306"/>
            <p14:sldId id="308"/>
            <p14:sldId id="302"/>
            <p14:sldId id="303"/>
            <p14:sldId id="301"/>
            <p14:sldId id="295"/>
          </p14:sldIdLst>
        </p14:section>
        <p14:section name="Supporting Material" id="{ED67D7AE-FB4F-4AAE-AF03-B06E782AF54C}">
          <p14:sldIdLst>
            <p14:sldId id="287"/>
            <p14:sldId id="290"/>
          </p14:sldIdLst>
        </p14:section>
        <p14:section name="I-ADOPT" id="{A4D2BCCB-EE4C-486C-B25A-96C9269AAA93}">
          <p14:sldIdLst>
            <p14:sldId id="284"/>
            <p14:sldId id="28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2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86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9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3B64D1C-9D47-4203-BE85-9BADF3C948A4}" type="datetimeFigureOut">
              <a:rPr lang="de-CH" smtClean="0"/>
              <a:t>28.09.2022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55D750D-D67A-49A5-84A7-241C4F11E95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21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2"/>
          <a:stretch/>
        </p:blipFill>
        <p:spPr>
          <a:xfrm>
            <a:off x="0" y="0"/>
            <a:ext cx="4742329" cy="6912000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717737" y="304952"/>
            <a:ext cx="274869" cy="27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6"/>
          <a:stretch/>
        </p:blipFill>
        <p:spPr>
          <a:xfrm>
            <a:off x="4742329" y="0"/>
            <a:ext cx="7449671" cy="69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2130426"/>
            <a:ext cx="8356600" cy="14700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5039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Text Box 32"/>
          <p:cNvSpPr txBox="1">
            <a:spLocks noChangeArrowheads="1"/>
          </p:cNvSpPr>
          <p:nvPr userDrawn="1"/>
        </p:nvSpPr>
        <p:spPr bwMode="auto">
          <a:xfrm>
            <a:off x="3099224" y="304952"/>
            <a:ext cx="370664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50000"/>
              </a:spcBef>
            </a:pPr>
            <a:r>
              <a:rPr lang="en-US" sz="800" b="0" dirty="0">
                <a:solidFill>
                  <a:srgbClr val="000000"/>
                </a:solidFill>
              </a:rPr>
              <a:t>Federal Department of Home Affairs FDHA</a:t>
            </a:r>
            <a:br>
              <a:rPr lang="en-US" sz="800" b="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Federal Office of Meteorology and Climatology  </a:t>
            </a:r>
            <a:r>
              <a:rPr lang="en-US" sz="800" dirty="0" err="1">
                <a:solidFill>
                  <a:srgbClr val="000000"/>
                </a:solidFill>
              </a:rPr>
              <a:t>MeteoSwiss</a:t>
            </a:r>
            <a:endParaRPr lang="en-US" sz="800" b="0" dirty="0">
              <a:solidFill>
                <a:srgbClr val="000000"/>
              </a:solidFill>
            </a:endParaRPr>
          </a:p>
        </p:txBody>
      </p:sp>
      <p:pic>
        <p:nvPicPr>
          <p:cNvPr id="11" name="Picture 41" descr="Bund_e_100%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5" y="300789"/>
            <a:ext cx="2224195" cy="8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842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012597"/>
            <a:ext cx="5190401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6" y="1652358"/>
            <a:ext cx="5190401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9961" y="1012597"/>
            <a:ext cx="5192440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9961" y="1652358"/>
            <a:ext cx="5192440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mo2016_powerpoint_standard_v2-2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0"/>
            <a:ext cx="1988820" cy="171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6116" y="274639"/>
            <a:ext cx="10776284" cy="4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239253"/>
            <a:ext cx="10776284" cy="48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4" descr="Wappen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" y="276795"/>
            <a:ext cx="404985" cy="45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29400"/>
            <a:ext cx="41148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582400" y="6629399"/>
            <a:ext cx="40957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erg.klausen@meteoswis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-adopt.github.io/index.htm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wmo-im/wmds/wiki/The-idea-and-concept-behind-WMD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-adopt.github.io/index.html" TargetMode="External"/><Relationship Id="rId2" Type="http://schemas.openxmlformats.org/officeDocument/2006/relationships/hyperlink" Target="https://doi.org/10.15497/RDA000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library.wmo.int/index.php?lvl=notice_display&amp;id=19925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library.wmo.int/?lvl=notice_display&amp;id=186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oscar.wmo.int/surface" TargetMode="External"/><Relationship Id="rId4" Type="http://schemas.openxmlformats.org/officeDocument/2006/relationships/hyperlink" Target="https://github.com/wmo-im/wmd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ibrary.wmo.int/index.php?lvl=notice_display&amp;id=199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car.wmo.int/surfac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1637970"/>
            <a:ext cx="8356600" cy="1962482"/>
          </a:xfrm>
        </p:spPr>
        <p:txBody>
          <a:bodyPr>
            <a:normAutofit/>
          </a:bodyPr>
          <a:lstStyle/>
          <a:p>
            <a:r>
              <a:rPr lang="en-US" dirty="0" smtClean="0"/>
              <a:t>WIGOS Metadata Representation</a:t>
            </a:r>
            <a:br>
              <a:rPr lang="en-US" dirty="0" smtClean="0"/>
            </a:br>
            <a:r>
              <a:rPr lang="en-US" dirty="0" smtClean="0"/>
              <a:t> … </a:t>
            </a:r>
            <a:r>
              <a:rPr lang="en-US" sz="4000" dirty="0" smtClean="0"/>
              <a:t>Revisited</a:t>
            </a:r>
            <a:endParaRPr lang="de-CH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65208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 smtClean="0"/>
              <a:t>Jörg Klausen</a:t>
            </a:r>
          </a:p>
          <a:p>
            <a:r>
              <a:rPr lang="en-US" sz="2000" dirty="0" smtClean="0"/>
              <a:t>Chair TT-WIGOSMD, Co-chair ET-Metadata, Chair ET-ACDM </a:t>
            </a:r>
          </a:p>
          <a:p>
            <a:r>
              <a:rPr lang="en-US" sz="2000" dirty="0" smtClean="0">
                <a:hlinkClick r:id="rId2"/>
              </a:rPr>
              <a:t>joerg.klausen@meteoswiss.ch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3200" dirty="0" smtClean="0"/>
              <a:t>Members of WMO TT-WIGOSMD, TT-CDM, TT-WISMD, ET-ACDM</a:t>
            </a:r>
          </a:p>
          <a:p>
            <a:r>
              <a:rPr lang="en-US" sz="3200" dirty="0" smtClean="0"/>
              <a:t>Kathi Schleidt (</a:t>
            </a:r>
            <a:r>
              <a:rPr lang="en-US" sz="3200" dirty="0" err="1" smtClean="0"/>
              <a:t>DataCove</a:t>
            </a:r>
            <a:r>
              <a:rPr lang="en-US" sz="3200" dirty="0" smtClean="0"/>
              <a:t>), OGC OMS SWG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8575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observedVariable</a:t>
            </a:r>
            <a:r>
              <a:rPr lang="en-US" dirty="0" smtClean="0"/>
              <a:t> in WMDR2.0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Consistent with RDA I-ADOPT framework, therefore machine-actionable</a:t>
            </a:r>
          </a:p>
          <a:p>
            <a:r>
              <a:rPr lang="en-US" sz="2400" dirty="0" smtClean="0"/>
              <a:t>Supported by vocabularies (code lists) governed by WMO TT-WIGOSMD</a:t>
            </a:r>
          </a:p>
          <a:p>
            <a:endParaRPr lang="de-CH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58" y="2417590"/>
            <a:ext cx="8744956" cy="40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93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RDA I-ADOPT?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11055144" cy="48869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Ontology framework to describe observations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 smtClean="0">
                <a:solidFill>
                  <a:srgbClr val="00B050"/>
                </a:solidFill>
              </a:rPr>
              <a:t>state variables</a:t>
            </a:r>
            <a:r>
              <a:rPr lang="en-US" sz="2400" dirty="0" smtClean="0"/>
              <a:t> and properties of </a:t>
            </a:r>
            <a:r>
              <a:rPr lang="en-US" sz="2400" dirty="0" smtClean="0">
                <a:solidFill>
                  <a:srgbClr val="00B050"/>
                </a:solidFill>
              </a:rPr>
              <a:t>observable</a:t>
            </a:r>
            <a:br>
              <a:rPr lang="en-US" sz="2400" dirty="0" smtClean="0">
                <a:solidFill>
                  <a:srgbClr val="00B050"/>
                </a:solidFill>
              </a:rPr>
            </a:br>
            <a:r>
              <a:rPr lang="en-US" sz="2400" dirty="0" smtClean="0">
                <a:solidFill>
                  <a:srgbClr val="00B050"/>
                </a:solidFill>
              </a:rPr>
              <a:t>quantities </a:t>
            </a:r>
            <a:r>
              <a:rPr lang="en-US" sz="2400" dirty="0" smtClean="0"/>
              <a:t>by decomposing variable names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Examples</a:t>
            </a:r>
            <a:endParaRPr lang="en-US" sz="2400" b="1" dirty="0" smtClean="0"/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Temperature</a:t>
            </a:r>
            <a:r>
              <a:rPr lang="en-US" sz="2000" dirty="0" smtClean="0"/>
              <a:t> of the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atmosphere</a:t>
            </a:r>
            <a:r>
              <a:rPr lang="en-US" sz="2000" dirty="0" smtClean="0"/>
              <a:t> at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 m above local ground </a:t>
            </a:r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Number concentration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PM10 fraction </a:t>
            </a:r>
            <a:r>
              <a:rPr lang="en-US" sz="2000" dirty="0" smtClean="0"/>
              <a:t>of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aerosol particles </a:t>
            </a:r>
            <a:r>
              <a:rPr lang="en-US" sz="2000" dirty="0" smtClean="0"/>
              <a:t>in the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free troposphere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measured at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20°C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40% relative humidity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Chlorophyll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content</a:t>
            </a:r>
            <a:r>
              <a:rPr lang="en-US" sz="2000" dirty="0" smtClean="0"/>
              <a:t> of the </a:t>
            </a:r>
            <a:r>
              <a:rPr lang="en-US" sz="2000" dirty="0" smtClean="0">
                <a:solidFill>
                  <a:schemeClr val="accent1"/>
                </a:solidFill>
              </a:rPr>
              <a:t>surface layer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chemeClr val="accent1"/>
                </a:solidFill>
              </a:rPr>
              <a:t>ocean</a:t>
            </a:r>
          </a:p>
          <a:p>
            <a:pPr lvl="1"/>
            <a:endParaRPr lang="de-CH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77" y="6964097"/>
            <a:ext cx="6434737" cy="22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99" y="1063351"/>
            <a:ext cx="4803825" cy="1584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01432"/>
              </p:ext>
            </p:extLst>
          </p:nvPr>
        </p:nvGraphicFramePr>
        <p:xfrm>
          <a:off x="981573" y="6964097"/>
          <a:ext cx="4528450" cy="4572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64225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2264225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168463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I-ADOPT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</a:t>
                      </a:r>
                      <a:r>
                        <a:rPr lang="en-US" sz="1800" dirty="0" err="1" smtClean="0"/>
                        <a:t>ObservedVariable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ObjectOfInterest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2948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/Matrix in</a:t>
                      </a:r>
                      <a:r>
                        <a:rPr lang="en-US" sz="1800" baseline="0" dirty="0" smtClean="0"/>
                        <a:t> approval process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Matrix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4211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various related concepts, e.g., sampling, processing, wavelength/frequency, vertical distance from reference surface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Constraint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domain, subdomain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ContextObject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48026" y="4716289"/>
            <a:ext cx="333437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Anyone with 1-2 other examples?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31" y="903137"/>
            <a:ext cx="567911" cy="3204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9747450" y="2663404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>
                <a:hlinkClick r:id="rId5"/>
              </a:rPr>
              <a:t>https://i-adopt.github.io/index.html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4611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remains embedded in ISO 19xxx</a:t>
            </a:r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9617591" y="6607821"/>
            <a:ext cx="2525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http://iso.sparxcloud.com/index.php</a:t>
            </a:r>
            <a:endParaRPr lang="de-CH" sz="1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20" y="1239839"/>
            <a:ext cx="6182180" cy="4886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&amp; Conclusions	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Globally distributed environmental observations </a:t>
            </a:r>
            <a:br>
              <a:rPr lang="en-US" dirty="0" smtClean="0"/>
            </a:br>
            <a:r>
              <a:rPr lang="en-US" dirty="0" smtClean="0"/>
              <a:t>need a lot of metadata to enable ‘adequate use’</a:t>
            </a:r>
          </a:p>
          <a:p>
            <a:pPr lvl="1"/>
            <a:r>
              <a:rPr lang="en-US" dirty="0" smtClean="0"/>
              <a:t>WIGOS Metadata Representation (WMDR) supports this requirements for many application areas including climate data</a:t>
            </a:r>
          </a:p>
          <a:p>
            <a:r>
              <a:rPr lang="en-US" dirty="0" smtClean="0"/>
              <a:t>O&amp;M was a useful foundation for WMDR1.0, OMS is better!</a:t>
            </a:r>
          </a:p>
          <a:p>
            <a:pPr lvl="1"/>
            <a:r>
              <a:rPr lang="en-US" dirty="0" smtClean="0"/>
              <a:t>OMS includes many/most aspects needed and is a promising candidate for the evolution of WMDR</a:t>
            </a:r>
          </a:p>
          <a:p>
            <a:r>
              <a:rPr lang="en-US" dirty="0" smtClean="0"/>
              <a:t>Transition from O&amp;M-based WMDR 1.0 to OMS-based WMDR 2.0 carries a cost, needs a community effort and WMO-Cg approval</a:t>
            </a:r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Start testing of WMDR2.0 model</a:t>
            </a:r>
          </a:p>
          <a:p>
            <a:pPr lvl="1"/>
            <a:r>
              <a:rPr lang="en-US" dirty="0" smtClean="0"/>
              <a:t>Develop formal specification document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62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Acknowledgements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WIGOS Metadata Standard</a:t>
            </a:r>
          </a:p>
          <a:p>
            <a:pPr lvl="1"/>
            <a:r>
              <a:rPr lang="en-US" dirty="0" smtClean="0"/>
              <a:t>WMO TT-WIGOSMD</a:t>
            </a:r>
          </a:p>
          <a:p>
            <a:pPr lvl="1"/>
            <a:r>
              <a:rPr lang="en-US" dirty="0" smtClean="0"/>
              <a:t>ET-ACDM members </a:t>
            </a:r>
          </a:p>
          <a:p>
            <a:r>
              <a:rPr lang="en-US" dirty="0" smtClean="0"/>
              <a:t>Initial </a:t>
            </a:r>
            <a:r>
              <a:rPr lang="en-US" dirty="0"/>
              <a:t>UML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Dominic </a:t>
            </a:r>
            <a:r>
              <a:rPr lang="en-US" dirty="0"/>
              <a:t>Lowe (formerly BoM) </a:t>
            </a:r>
            <a:endParaRPr lang="en-US" dirty="0" smtClean="0"/>
          </a:p>
          <a:p>
            <a:pPr lvl="1"/>
            <a:r>
              <a:rPr lang="en-US" dirty="0" smtClean="0"/>
              <a:t>Jeremy </a:t>
            </a:r>
            <a:r>
              <a:rPr lang="en-US" dirty="0"/>
              <a:t>Tandy (UKMO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Tom </a:t>
            </a:r>
            <a:r>
              <a:rPr lang="en-US" dirty="0" err="1" smtClean="0"/>
              <a:t>Kralidis</a:t>
            </a:r>
            <a:r>
              <a:rPr lang="en-US" dirty="0" smtClean="0"/>
              <a:t> (EC) </a:t>
            </a:r>
          </a:p>
          <a:p>
            <a:r>
              <a:rPr lang="en-US" dirty="0" smtClean="0"/>
              <a:t>Evolution of UML model</a:t>
            </a:r>
          </a:p>
          <a:p>
            <a:pPr lvl="1"/>
            <a:r>
              <a:rPr lang="en-US" dirty="0" smtClean="0"/>
              <a:t>Kathi Schleidt (</a:t>
            </a:r>
            <a:r>
              <a:rPr lang="en-US" dirty="0" err="1" smtClean="0"/>
              <a:t>DataCove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Barbara </a:t>
            </a:r>
            <a:r>
              <a:rPr lang="en-US" dirty="0" err="1" smtClean="0"/>
              <a:t>Magagna</a:t>
            </a:r>
            <a:r>
              <a:rPr lang="en-US" dirty="0" smtClean="0"/>
              <a:t> (I-ADOPT)</a:t>
            </a:r>
            <a:endParaRPr lang="en-US" dirty="0"/>
          </a:p>
          <a:p>
            <a:pPr lvl="1"/>
            <a:r>
              <a:rPr lang="en-US" dirty="0" smtClean="0"/>
              <a:t>OGC OMS SWG</a:t>
            </a:r>
          </a:p>
          <a:p>
            <a:r>
              <a:rPr lang="en-US" dirty="0" smtClean="0"/>
              <a:t>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1409" y="3875070"/>
            <a:ext cx="5480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	</a:t>
            </a:r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Thank you for your attention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  <a:endParaRPr lang="de-CH" sz="2000" dirty="0">
              <a:latin typeface="Courier" pitchFamily="49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4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WMDR Observation</a:t>
            </a:r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16050" y="1239838"/>
            <a:ext cx="10775950" cy="4886325"/>
          </a:xfrm>
        </p:spPr>
        <p:txBody>
          <a:bodyPr>
            <a:normAutofit/>
          </a:bodyPr>
          <a:lstStyle/>
          <a:p>
            <a:r>
              <a:rPr lang="de-CH" sz="2400" dirty="0">
                <a:hlinkClick r:id="rId2"/>
              </a:rPr>
              <a:t>https://</a:t>
            </a:r>
            <a:r>
              <a:rPr lang="de-CH" sz="2400" dirty="0" smtClean="0">
                <a:hlinkClick r:id="rId2"/>
              </a:rPr>
              <a:t>github.com/wmo-im/wmds/wiki/The-idea-and-concept-behind-WMDS</a:t>
            </a:r>
            <a:r>
              <a:rPr lang="de-CH" sz="2400" dirty="0" smtClean="0"/>
              <a:t> </a:t>
            </a:r>
            <a:endParaRPr lang="de-CH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2251736"/>
            <a:ext cx="8602275" cy="1400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70" y="3863182"/>
            <a:ext cx="7243467" cy="2570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vs WMDR Initial Cross-Walk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30477"/>
              </p:ext>
            </p:extLst>
          </p:nvPr>
        </p:nvGraphicFramePr>
        <p:xfrm>
          <a:off x="917977" y="1498838"/>
          <a:ext cx="8128000" cy="37084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OGC/OMS ISO19156:2022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ObservingFacility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ObservingCapability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Observation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Process/Procedure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ObservingProcedure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1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Equipment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0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FacilitySet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ProgramNetwork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84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gml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Conceptual schema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language 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 any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58120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7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</a:t>
            </a:r>
            <a:r>
              <a:rPr lang="de-CH" dirty="0" smtClean="0">
                <a:hlinkClick r:id="rId2"/>
              </a:rPr>
              <a:t>doi.org/10.15497/RDA00071</a:t>
            </a:r>
            <a:endParaRPr lang="de-CH" dirty="0" smtClean="0"/>
          </a:p>
          <a:p>
            <a:r>
              <a:rPr lang="de-CH" dirty="0">
                <a:hlinkClick r:id="rId3"/>
              </a:rPr>
              <a:t>https://</a:t>
            </a:r>
            <a:r>
              <a:rPr lang="de-CH" dirty="0" smtClean="0">
                <a:hlinkClick r:id="rId3"/>
              </a:rPr>
              <a:t>i-adopt.github.io/index.html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355" y="434814"/>
            <a:ext cx="1458024" cy="822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5" y="3031237"/>
            <a:ext cx="8597260" cy="283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00201"/>
            <a:ext cx="11072683" cy="4193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28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" y="206406"/>
            <a:ext cx="8608387" cy="407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19" y="4282296"/>
            <a:ext cx="6171173" cy="25283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4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l\AppData\Local\Microsoft\Windows\Temporary Internet Files\Content.Outlook\H97SZYKK\DOhR6uuXUAEJ-6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 bwMode="auto">
          <a:xfrm>
            <a:off x="3819525" y="171450"/>
            <a:ext cx="4552950" cy="63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6" y="274638"/>
            <a:ext cx="11560087" cy="54173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Meteorology, climatology, environmental science</a:t>
            </a:r>
            <a:br>
              <a:rPr lang="en-US" sz="2400" dirty="0" smtClean="0"/>
            </a:br>
            <a:r>
              <a:rPr lang="en-US" sz="2400" dirty="0" smtClean="0"/>
              <a:t>need many, globally distributed observations</a:t>
            </a:r>
          </a:p>
          <a:p>
            <a:pPr lvl="1"/>
            <a:r>
              <a:rPr lang="en-US" sz="2000" dirty="0" smtClean="0"/>
              <a:t>Feed numerical weather models</a:t>
            </a:r>
          </a:p>
          <a:p>
            <a:pPr lvl="1"/>
            <a:r>
              <a:rPr lang="en-US" sz="2000" dirty="0" smtClean="0"/>
              <a:t>Determine climate trends</a:t>
            </a:r>
          </a:p>
          <a:p>
            <a:pPr lvl="1"/>
            <a:r>
              <a:rPr lang="en-US" sz="2000" dirty="0" smtClean="0"/>
              <a:t>Support public health</a:t>
            </a:r>
          </a:p>
          <a:p>
            <a:pPr lvl="1"/>
            <a:r>
              <a:rPr lang="en-US" sz="2000" dirty="0" smtClean="0"/>
              <a:t>Support industry and transport</a:t>
            </a:r>
          </a:p>
          <a:p>
            <a:pPr lvl="1"/>
            <a:r>
              <a:rPr lang="en-US" sz="2000" dirty="0" smtClean="0"/>
              <a:t>Verify environmental policy measures</a:t>
            </a:r>
          </a:p>
          <a:p>
            <a:pPr lvl="1"/>
            <a:r>
              <a:rPr lang="en-US" sz="2000" dirty="0" smtClean="0"/>
              <a:t>Support science</a:t>
            </a:r>
          </a:p>
          <a:p>
            <a:r>
              <a:rPr lang="en-US" sz="2400" dirty="0" smtClean="0"/>
              <a:t>Measurements obtained for different purposes, </a:t>
            </a:r>
            <a:br>
              <a:rPr lang="en-US" sz="2400" dirty="0" smtClean="0"/>
            </a:br>
            <a:r>
              <a:rPr lang="en-US" sz="2400" dirty="0" smtClean="0"/>
              <a:t>with different quality requirements and different representativeness</a:t>
            </a:r>
          </a:p>
          <a:p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‘</a:t>
            </a:r>
            <a:r>
              <a:rPr lang="en-US" sz="2400" dirty="0">
                <a:sym typeface="Wingdings" panose="05000000000000000000" pitchFamily="2" charset="2"/>
              </a:rPr>
              <a:t>Adequate use of observational </a:t>
            </a:r>
            <a:r>
              <a:rPr lang="en-US" sz="2400" dirty="0" smtClean="0">
                <a:sym typeface="Wingdings" panose="05000000000000000000" pitchFamily="2" charset="2"/>
              </a:rPr>
              <a:t>data’</a:t>
            </a:r>
            <a:r>
              <a:rPr lang="de-CH" sz="2400" dirty="0" smtClean="0">
                <a:sym typeface="Wingdings" panose="05000000000000000000" pitchFamily="2" charset="2"/>
              </a:rPr>
              <a:t> r</a:t>
            </a:r>
            <a:r>
              <a:rPr lang="en-US" sz="2400" dirty="0" err="1" smtClean="0">
                <a:sym typeface="Wingdings" panose="05000000000000000000" pitchFamily="2" charset="2"/>
              </a:rPr>
              <a:t>equires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comprehensive </a:t>
            </a:r>
            <a:r>
              <a:rPr lang="en-US" sz="2400" dirty="0" smtClean="0">
                <a:sym typeface="Wingdings" panose="05000000000000000000" pitchFamily="2" charset="2"/>
              </a:rPr>
              <a:t>metadata</a:t>
            </a:r>
            <a:endParaRPr lang="de-CH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8" y="1239253"/>
            <a:ext cx="3984606" cy="290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8383280" cy="488691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WIGOS metadata model 1.0 developed based on experience from various communities under the WMO umbrella 2013/2014</a:t>
            </a:r>
          </a:p>
          <a:p>
            <a:r>
              <a:rPr lang="en-US" sz="2400" dirty="0" smtClean="0"/>
              <a:t>Published and endorsed at WMO Cg-17 (WMDS 2015, update 2019)</a:t>
            </a:r>
          </a:p>
          <a:p>
            <a:r>
              <a:rPr lang="en-US" sz="2400" dirty="0" smtClean="0"/>
              <a:t>Formally specified as a GML XSD,</a:t>
            </a:r>
            <a:br>
              <a:rPr lang="en-US" sz="2400" dirty="0" smtClean="0"/>
            </a:br>
            <a:r>
              <a:rPr lang="en-US" sz="2400" dirty="0" smtClean="0"/>
              <a:t>based on ISO19156:2011 / OGC O&amp;M (WMDR1.0)</a:t>
            </a:r>
          </a:p>
          <a:p>
            <a:r>
              <a:rPr lang="en-US" sz="2400" dirty="0" smtClean="0"/>
              <a:t>(Most comprehensively) implemented in OSCAR/Surface, </a:t>
            </a:r>
            <a:br>
              <a:rPr lang="en-US" sz="2400" dirty="0" smtClean="0"/>
            </a:br>
            <a:r>
              <a:rPr lang="en-US" sz="2400" dirty="0" smtClean="0"/>
              <a:t>supported by an API for exchange of XML files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700" dirty="0" smtClean="0"/>
              <a:t>WMDS (2015) </a:t>
            </a:r>
            <a:r>
              <a:rPr lang="en-US" sz="1700" dirty="0">
                <a:hlinkClick r:id="rId2"/>
              </a:rPr>
              <a:t>https://library.wmo.int/?</a:t>
            </a:r>
            <a:r>
              <a:rPr lang="en-US" sz="1700" dirty="0" smtClean="0">
                <a:hlinkClick r:id="rId2"/>
              </a:rPr>
              <a:t>lvl=notice_display&amp;id=18648</a:t>
            </a:r>
            <a:r>
              <a:rPr lang="en-US" sz="1700" dirty="0" smtClean="0"/>
              <a:t> (2015)</a:t>
            </a: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WMDS (2019) </a:t>
            </a:r>
            <a:r>
              <a:rPr lang="en-US" sz="1700" dirty="0">
                <a:hlinkClick r:id="rId3"/>
              </a:rPr>
              <a:t>https://</a:t>
            </a:r>
            <a:r>
              <a:rPr lang="en-US" sz="1700" dirty="0" smtClean="0">
                <a:hlinkClick r:id="rId3"/>
              </a:rPr>
              <a:t>library.wmo.int/index.php?lvl=notice_display&amp;id=19925</a:t>
            </a:r>
            <a:r>
              <a:rPr lang="en-US" sz="1700" dirty="0" smtClean="0"/>
              <a:t> (2019)</a:t>
            </a:r>
          </a:p>
          <a:p>
            <a:pPr marL="0" indent="0">
              <a:buNone/>
            </a:pPr>
            <a:r>
              <a:rPr lang="en-US" sz="1700" dirty="0" smtClean="0"/>
              <a:t>WMDR1.0 </a:t>
            </a:r>
            <a:r>
              <a:rPr lang="en-US" sz="1700" dirty="0">
                <a:hlinkClick r:id="rId4"/>
              </a:rPr>
              <a:t>https://</a:t>
            </a:r>
            <a:r>
              <a:rPr lang="en-US" sz="1700" dirty="0" smtClean="0">
                <a:hlinkClick r:id="rId4"/>
              </a:rPr>
              <a:t>github.com/wmo-im/wmdr</a:t>
            </a:r>
            <a:r>
              <a:rPr lang="en-US" sz="1700" dirty="0" smtClean="0"/>
              <a:t> </a:t>
            </a:r>
          </a:p>
          <a:p>
            <a:pPr marL="0" indent="0">
              <a:buNone/>
            </a:pPr>
            <a:r>
              <a:rPr lang="en-US" sz="1700" dirty="0" smtClean="0"/>
              <a:t>OSCAR/Surface </a:t>
            </a:r>
            <a:r>
              <a:rPr lang="en-US" sz="1700" dirty="0" smtClean="0">
                <a:hlinkClick r:id="rId5"/>
              </a:rPr>
              <a:t>https://oscar.wmo.int/surface</a:t>
            </a:r>
            <a:r>
              <a:rPr lang="en-US" sz="1700" dirty="0" smtClean="0"/>
              <a:t>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516" y="790321"/>
            <a:ext cx="2210634" cy="1619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728" y="2511099"/>
            <a:ext cx="1265422" cy="2004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9361" y="4725591"/>
            <a:ext cx="2515789" cy="170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7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</a:t>
            </a:r>
          </a:p>
          <a:p>
            <a:pPr lvl="1"/>
            <a:endParaRPr lang="en-US" dirty="0" smtClean="0">
              <a:hlinkClick r:id="rId2"/>
            </a:endParaRPr>
          </a:p>
          <a:p>
            <a:pPr lvl="1"/>
            <a:endParaRPr lang="en-US" dirty="0">
              <a:hlinkClick r:id="rId2"/>
            </a:endParaRPr>
          </a:p>
          <a:p>
            <a:pPr lvl="1"/>
            <a:endParaRPr lang="en-US" dirty="0" smtClean="0">
              <a:hlinkClick r:id="rId2"/>
            </a:endParaRPr>
          </a:p>
          <a:p>
            <a:pPr lvl="1"/>
            <a:endParaRPr lang="en-US" dirty="0">
              <a:hlinkClick r:id="rId2"/>
            </a:endParaRPr>
          </a:p>
          <a:p>
            <a:pPr lvl="1"/>
            <a:endParaRPr lang="en-US" dirty="0" smtClean="0">
              <a:hlinkClick r:id="rId2"/>
            </a:endParaRPr>
          </a:p>
          <a:p>
            <a:pPr lvl="1"/>
            <a:endParaRPr lang="en-US" dirty="0">
              <a:hlinkClick r:id="rId2"/>
            </a:endParaRP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endParaRPr lang="en-US" dirty="0" smtClean="0"/>
          </a:p>
          <a:p>
            <a:r>
              <a:rPr lang="en-US" dirty="0" smtClean="0"/>
              <a:t>WMO Reference Implementation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592440" y="1057030"/>
            <a:ext cx="4656306" cy="3511040"/>
            <a:chOff x="3592440" y="1057030"/>
            <a:chExt cx="4656306" cy="3511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510" y="1057030"/>
              <a:ext cx="1838949" cy="287415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92440" y="4291071"/>
              <a:ext cx="46563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200" dirty="0">
                  <a:hlinkClick r:id="rId2"/>
                </a:rPr>
                <a:t>https://library.wmo.int/index.php?lvl=notice_display&amp;id=19925</a:t>
              </a:r>
              <a:endParaRPr lang="en-US" sz="1200" kern="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44" y="1641805"/>
            <a:ext cx="2800269" cy="26910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WIGOS </a:t>
            </a:r>
            <a:r>
              <a:rPr lang="de-CH" dirty="0" err="1"/>
              <a:t>Metadata</a:t>
            </a:r>
            <a:r>
              <a:rPr lang="de-CH" dirty="0"/>
              <a:t> Standard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5</a:t>
            </a:fld>
            <a:endParaRPr lang="de-CH"/>
          </a:p>
        </p:txBody>
      </p:sp>
      <p:grpSp>
        <p:nvGrpSpPr>
          <p:cNvPr id="2053" name="Group 2052"/>
          <p:cNvGrpSpPr/>
          <p:nvPr/>
        </p:nvGrpSpPr>
        <p:grpSpPr>
          <a:xfrm>
            <a:off x="6459193" y="1057030"/>
            <a:ext cx="5435957" cy="1169550"/>
            <a:chOff x="3041385" y="831505"/>
            <a:chExt cx="4076967" cy="877163"/>
          </a:xfrm>
        </p:grpSpPr>
        <p:sp>
          <p:nvSpPr>
            <p:cNvPr id="3" name="Rectangle 2"/>
            <p:cNvSpPr/>
            <p:nvPr/>
          </p:nvSpPr>
          <p:spPr>
            <a:xfrm>
              <a:off x="3676651" y="831505"/>
              <a:ext cx="3441701" cy="8771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land</a:t>
              </a:r>
              <a:r>
                <a:rPr lang="de-CH" sz="1400" dirty="0"/>
                <a:t>, </a:t>
              </a:r>
              <a:r>
                <a:rPr lang="de-CH" sz="1400" dirty="0" err="1"/>
                <a:t>ocean</a:t>
              </a:r>
              <a:r>
                <a:rPr lang="de-CH" sz="1400" dirty="0"/>
                <a:t>, </a:t>
              </a:r>
              <a:r>
                <a:rPr lang="de-CH" sz="1400" dirty="0" err="1"/>
                <a:t>space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Fixed, mobile </a:t>
              </a:r>
              <a:r>
                <a:rPr lang="de-CH" sz="1400" dirty="0" err="1"/>
                <a:t>observing</a:t>
              </a:r>
              <a:r>
                <a:rPr lang="de-CH" sz="1400" dirty="0"/>
                <a:t> </a:t>
              </a:r>
              <a:r>
                <a:rPr lang="de-CH" sz="1400" dirty="0" err="1"/>
                <a:t>facilities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In-situ, remote-</a:t>
              </a:r>
              <a:r>
                <a:rPr lang="de-CH" sz="1400" dirty="0" err="1"/>
                <a:t>sensing</a:t>
              </a:r>
              <a:r>
                <a:rPr lang="de-CH" sz="1400" dirty="0"/>
                <a:t> </a:t>
              </a:r>
              <a:r>
                <a:rPr lang="de-CH" sz="1400" dirty="0" err="1"/>
                <a:t>instruments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Physical</a:t>
              </a:r>
              <a:r>
                <a:rPr lang="de-CH" sz="1400" dirty="0"/>
                <a:t>, </a:t>
              </a:r>
              <a:r>
                <a:rPr lang="de-CH" sz="1400" dirty="0" err="1"/>
                <a:t>chemical</a:t>
              </a:r>
              <a:r>
                <a:rPr lang="de-CH" sz="1400" dirty="0"/>
                <a:t>, </a:t>
              </a:r>
              <a:r>
                <a:rPr lang="de-CH" sz="1400" dirty="0" err="1"/>
                <a:t>biological</a:t>
              </a:r>
              <a:r>
                <a:rPr lang="de-CH" sz="1400" dirty="0"/>
                <a:t>, </a:t>
              </a:r>
              <a:r>
                <a:rPr lang="de-CH" sz="1400" dirty="0" err="1"/>
                <a:t>hydrological</a:t>
              </a:r>
              <a:r>
                <a:rPr lang="de-CH" sz="1400" dirty="0"/>
                <a:t> </a:t>
              </a:r>
              <a:r>
                <a:rPr lang="de-CH" sz="1400" dirty="0" err="1"/>
                <a:t>observations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Weather</a:t>
              </a:r>
              <a:r>
                <a:rPr lang="de-CH" sz="1400" dirty="0"/>
                <a:t>, </a:t>
              </a:r>
              <a:r>
                <a:rPr lang="de-CH" sz="1400" dirty="0" err="1"/>
                <a:t>climate</a:t>
              </a:r>
              <a:r>
                <a:rPr lang="de-CH" sz="1400" dirty="0"/>
                <a:t>, </a:t>
              </a:r>
              <a:r>
                <a:rPr lang="de-CH" sz="1400" dirty="0" err="1" smtClean="0"/>
                <a:t>hydrology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warnings</a:t>
              </a:r>
              <a:r>
                <a:rPr lang="de-CH" sz="1400" dirty="0"/>
                <a:t>, …</a:t>
              </a:r>
              <a:endParaRPr lang="de-CH" sz="2000" dirty="0"/>
            </a:p>
          </p:txBody>
        </p:sp>
        <p:cxnSp>
          <p:nvCxnSpPr>
            <p:cNvPr id="24" name="Straight Connector 23"/>
            <p:cNvCxnSpPr>
              <a:stCxn id="3" idx="1"/>
            </p:cNvCxnSpPr>
            <p:nvPr/>
          </p:nvCxnSpPr>
          <p:spPr bwMode="auto">
            <a:xfrm flipH="1">
              <a:off x="3041385" y="1270086"/>
              <a:ext cx="635266" cy="2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54" name="Group 2053"/>
          <p:cNvGrpSpPr/>
          <p:nvPr/>
        </p:nvGrpSpPr>
        <p:grpSpPr>
          <a:xfrm>
            <a:off x="6752596" y="2207346"/>
            <a:ext cx="5140657" cy="2353701"/>
            <a:chOff x="4377619" y="2491825"/>
            <a:chExt cx="3855493" cy="1765276"/>
          </a:xfrm>
        </p:grpSpPr>
        <p:sp>
          <p:nvSpPr>
            <p:cNvPr id="25" name="TextBox 24"/>
            <p:cNvSpPr txBox="1"/>
            <p:nvPr/>
          </p:nvSpPr>
          <p:spPr>
            <a:xfrm>
              <a:off x="5746749" y="2572024"/>
              <a:ext cx="2486363" cy="16850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de-CH"/>
              </a:defPPr>
              <a:lvl2pPr marL="285750" lvl="1" indent="-285750">
                <a:buFont typeface="Wingdings" panose="05000000000000000000" pitchFamily="2" charset="2"/>
                <a:buChar char="§"/>
                <a:defRPr sz="1200"/>
              </a:lvl2pPr>
            </a:lstStyle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Observed variable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Purpose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Station/ platform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Environment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Instruments &amp; methods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Sampling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processing and reporting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Quality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Ownership and Data Policy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Contact</a:t>
              </a:r>
              <a:endParaRPr lang="de-CH" sz="1400" dirty="0"/>
            </a:p>
          </p:txBody>
        </p:sp>
        <p:cxnSp>
          <p:nvCxnSpPr>
            <p:cNvPr id="33" name="Straight Connector 32"/>
            <p:cNvCxnSpPr>
              <a:stCxn id="25" idx="1"/>
            </p:cNvCxnSpPr>
            <p:nvPr/>
          </p:nvCxnSpPr>
          <p:spPr bwMode="auto">
            <a:xfrm flipH="1" flipV="1">
              <a:off x="4377619" y="2491825"/>
              <a:ext cx="1369130" cy="922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Rectangle 25"/>
          <p:cNvSpPr/>
          <p:nvPr/>
        </p:nvSpPr>
        <p:spPr bwMode="auto">
          <a:xfrm>
            <a:off x="8609135" y="2364539"/>
            <a:ext cx="2514600" cy="41654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610084" y="3254364"/>
            <a:ext cx="3216790" cy="789073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610084" y="2808893"/>
            <a:ext cx="1955793" cy="407205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610084" y="4084213"/>
            <a:ext cx="2870201" cy="1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610084" y="4298756"/>
            <a:ext cx="1126068" cy="1920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517533" y="2885451"/>
            <a:ext cx="1970733" cy="1010991"/>
            <a:chOff x="3878458" y="3511496"/>
            <a:chExt cx="1478049" cy="758240"/>
          </a:xfrm>
        </p:grpSpPr>
        <p:sp>
          <p:nvSpPr>
            <p:cNvPr id="44" name="Rectangle 43"/>
            <p:cNvSpPr/>
            <p:nvPr/>
          </p:nvSpPr>
          <p:spPr>
            <a:xfrm>
              <a:off x="4054757" y="4038904"/>
              <a:ext cx="1301750" cy="2308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lvl="1"/>
              <a:r>
                <a:rPr lang="de-CH" sz="1400" dirty="0"/>
                <a:t>XML </a:t>
              </a:r>
              <a:r>
                <a:rPr lang="de-CH" sz="1400" dirty="0" err="1"/>
                <a:t>schema</a:t>
              </a:r>
              <a:r>
                <a:rPr lang="de-CH" sz="1400" dirty="0"/>
                <a:t> &amp; API</a:t>
              </a:r>
              <a:endParaRPr lang="de-CH" sz="2000" dirty="0"/>
            </a:p>
          </p:txBody>
        </p:sp>
        <p:cxnSp>
          <p:nvCxnSpPr>
            <p:cNvPr id="45" name="Straight Connector 44"/>
            <p:cNvCxnSpPr>
              <a:stCxn id="44" idx="1"/>
            </p:cNvCxnSpPr>
            <p:nvPr/>
          </p:nvCxnSpPr>
          <p:spPr bwMode="auto">
            <a:xfrm flipH="1" flipV="1">
              <a:off x="3878458" y="3511496"/>
              <a:ext cx="176299" cy="6428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Group 18"/>
          <p:cNvGrpSpPr/>
          <p:nvPr/>
        </p:nvGrpSpPr>
        <p:grpSpPr>
          <a:xfrm>
            <a:off x="6632999" y="4725591"/>
            <a:ext cx="5262151" cy="1949091"/>
            <a:chOff x="6632999" y="4725591"/>
            <a:chExt cx="5262151" cy="1949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373" y="4725591"/>
              <a:ext cx="2816777" cy="1903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6632999" y="6397683"/>
              <a:ext cx="2540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200" dirty="0">
                  <a:hlinkClick r:id="rId6"/>
                </a:rPr>
                <a:t>https://oscar.wmo.int/surface</a:t>
              </a:r>
              <a:r>
                <a:rPr lang="en-US" sz="1200" dirty="0"/>
                <a:t> </a:t>
              </a:r>
              <a:endParaRPr lang="de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3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even a standard can stand still …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change?</a:t>
            </a:r>
          </a:p>
          <a:p>
            <a:pPr lvl="1"/>
            <a:r>
              <a:rPr lang="en-US" dirty="0" smtClean="0"/>
              <a:t>Basis for WIGOS metadata exchange format changes</a:t>
            </a:r>
          </a:p>
          <a:p>
            <a:pPr lvl="2"/>
            <a:r>
              <a:rPr lang="en-US" dirty="0" smtClean="0"/>
              <a:t>ISO 19156:2011 / OGC O&amp;M will be canceled</a:t>
            </a:r>
          </a:p>
          <a:p>
            <a:pPr lvl="2"/>
            <a:r>
              <a:rPr lang="en-US" dirty="0" smtClean="0"/>
              <a:t>replaced by ISO 19156:2022 / OMS</a:t>
            </a:r>
          </a:p>
          <a:p>
            <a:pPr lvl="1"/>
            <a:r>
              <a:rPr lang="en-US" dirty="0" smtClean="0"/>
              <a:t>Experience with current model shows some deficiencies</a:t>
            </a:r>
          </a:p>
          <a:p>
            <a:pPr lvl="2"/>
            <a:r>
              <a:rPr lang="en-US" dirty="0" err="1" smtClean="0"/>
              <a:t>Submodel</a:t>
            </a:r>
            <a:r>
              <a:rPr lang="en-US" dirty="0" smtClean="0"/>
              <a:t> for </a:t>
            </a:r>
            <a:r>
              <a:rPr lang="en-US" dirty="0" err="1" smtClean="0"/>
              <a:t>observedProperty</a:t>
            </a:r>
            <a:r>
              <a:rPr lang="en-US" dirty="0" smtClean="0"/>
              <a:t> (“what’s observed”) has evolved significantly</a:t>
            </a:r>
          </a:p>
          <a:p>
            <a:pPr lvl="2"/>
            <a:r>
              <a:rPr lang="en-US" dirty="0" smtClean="0"/>
              <a:t>Deployment/instrument/data generation model is a bit awkward …</a:t>
            </a:r>
          </a:p>
          <a:p>
            <a:pPr lvl="1"/>
            <a:r>
              <a:rPr lang="en-US" dirty="0" smtClean="0"/>
              <a:t>General tendency to migrate from XML formats to JSON formats</a:t>
            </a:r>
          </a:p>
          <a:p>
            <a:r>
              <a:rPr lang="en-US" dirty="0" smtClean="0"/>
              <a:t>Why change now?</a:t>
            </a:r>
          </a:p>
          <a:p>
            <a:pPr lvl="1"/>
            <a:r>
              <a:rPr lang="en-US" dirty="0" smtClean="0"/>
              <a:t>OSCAR/Surface undergoing life-cycle</a:t>
            </a:r>
          </a:p>
          <a:p>
            <a:pPr lvl="1"/>
            <a:r>
              <a:rPr lang="en-US" dirty="0" smtClean="0"/>
              <a:t>Climate data model and </a:t>
            </a:r>
            <a:r>
              <a:rPr lang="en-US" dirty="0" err="1" smtClean="0"/>
              <a:t>OpenCDMS</a:t>
            </a:r>
            <a:r>
              <a:rPr lang="en-US" dirty="0" smtClean="0"/>
              <a:t> being implemented now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Both need a stable information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7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                        becomes                 OMS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 19156:2011 (OGC O&amp;M)</a:t>
            </a:r>
            <a:endParaRPr lang="de-CH" dirty="0"/>
          </a:p>
        </p:txBody>
      </p:sp>
      <p:sp>
        <p:nvSpPr>
          <p:cNvPr id="63" name="Content Placeholder 6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ISO 19156:2022 (OGC OMS</a:t>
            </a:r>
            <a:r>
              <a:rPr lang="en-US" dirty="0" smtClean="0"/>
              <a:t>)</a:t>
            </a:r>
            <a:endParaRPr lang="de-CH" dirty="0"/>
          </a:p>
        </p:txBody>
      </p:sp>
      <p:sp>
        <p:nvSpPr>
          <p:cNvPr id="64" name="Content Placeholder 6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41" y="1656023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1656023"/>
            <a:ext cx="4573331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/>
          <p:cNvGrpSpPr/>
          <p:nvPr/>
        </p:nvGrpSpPr>
        <p:grpSpPr>
          <a:xfrm>
            <a:off x="10431624" y="2021633"/>
            <a:ext cx="1356048" cy="2027854"/>
            <a:chOff x="10431624" y="2021633"/>
            <a:chExt cx="1356048" cy="2027854"/>
          </a:xfrm>
        </p:grpSpPr>
        <p:sp>
          <p:nvSpPr>
            <p:cNvPr id="16" name="Rounded Rectangle 15"/>
            <p:cNvSpPr/>
            <p:nvPr/>
          </p:nvSpPr>
          <p:spPr>
            <a:xfrm>
              <a:off x="10431624" y="2021633"/>
              <a:ext cx="957943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904376" y="2636062"/>
              <a:ext cx="883296" cy="355953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904376" y="3735457"/>
              <a:ext cx="883296" cy="31403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569028" y="2536455"/>
            <a:ext cx="7116148" cy="2348447"/>
            <a:chOff x="2569028" y="2536455"/>
            <a:chExt cx="7116148" cy="2348447"/>
          </a:xfrm>
        </p:grpSpPr>
        <p:sp>
          <p:nvSpPr>
            <p:cNvPr id="19" name="Rounded Rectangle 18"/>
            <p:cNvSpPr/>
            <p:nvPr/>
          </p:nvSpPr>
          <p:spPr>
            <a:xfrm>
              <a:off x="2569028" y="2536455"/>
              <a:ext cx="1449356" cy="43690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987004" y="2867735"/>
              <a:ext cx="1698172" cy="590811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586712" y="4536089"/>
              <a:ext cx="4147493" cy="348813"/>
              <a:chOff x="3586712" y="4536089"/>
              <a:chExt cx="4147493" cy="34881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5519956" y="4710495"/>
                <a:ext cx="73152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/>
              <p:cNvSpPr/>
              <p:nvPr/>
            </p:nvSpPr>
            <p:spPr>
              <a:xfrm>
                <a:off x="3586712" y="4536089"/>
                <a:ext cx="179273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OM_Observation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6341" y="4536089"/>
                <a:ext cx="1327864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Observation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606352" y="1704393"/>
            <a:ext cx="5979432" cy="3456884"/>
            <a:chOff x="2606352" y="1704393"/>
            <a:chExt cx="5979432" cy="3456884"/>
          </a:xfrm>
        </p:grpSpPr>
        <p:sp>
          <p:nvSpPr>
            <p:cNvPr id="27" name="Rounded Rectangle 26"/>
            <p:cNvSpPr/>
            <p:nvPr/>
          </p:nvSpPr>
          <p:spPr>
            <a:xfrm>
              <a:off x="7453898" y="2021633"/>
              <a:ext cx="837905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06352" y="1704393"/>
              <a:ext cx="516294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20292" y="4812464"/>
              <a:ext cx="4565492" cy="348813"/>
              <a:chOff x="4020292" y="4812464"/>
              <a:chExt cx="4565492" cy="348813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519956" y="4986870"/>
                <a:ext cx="731520" cy="0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4020292" y="4812464"/>
                <a:ext cx="135915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OM_Process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406341" y="4812464"/>
                <a:ext cx="2179443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ObservingProcedure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628365" y="2552818"/>
            <a:ext cx="6589434" cy="2884834"/>
            <a:chOff x="1628365" y="2552818"/>
            <a:chExt cx="6589434" cy="2884834"/>
          </a:xfrm>
        </p:grpSpPr>
        <p:sp>
          <p:nvSpPr>
            <p:cNvPr id="23" name="Rounded Rectangle 22"/>
            <p:cNvSpPr/>
            <p:nvPr/>
          </p:nvSpPr>
          <p:spPr>
            <a:xfrm>
              <a:off x="1628365" y="2552818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960110" y="3163140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67989" y="5088839"/>
              <a:ext cx="4649810" cy="348813"/>
              <a:chOff x="3567989" y="5088839"/>
              <a:chExt cx="4649810" cy="34881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5539317" y="5263245"/>
                <a:ext cx="731520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3567989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406341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968956" y="2314417"/>
            <a:ext cx="7821965" cy="3399610"/>
            <a:chOff x="1968956" y="2314417"/>
            <a:chExt cx="7821965" cy="3399610"/>
          </a:xfrm>
        </p:grpSpPr>
        <p:sp>
          <p:nvSpPr>
            <p:cNvPr id="21" name="Rounded Rectangle 20"/>
            <p:cNvSpPr/>
            <p:nvPr/>
          </p:nvSpPr>
          <p:spPr>
            <a:xfrm>
              <a:off x="1968956" y="3491451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140382" y="2314417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510217" y="5365214"/>
              <a:ext cx="4765354" cy="348813"/>
              <a:chOff x="3510217" y="5365214"/>
              <a:chExt cx="4765354" cy="34881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536693" y="5539620"/>
                <a:ext cx="731520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510217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406341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2569028" y="3569308"/>
            <a:ext cx="5156719" cy="2421094"/>
            <a:chOff x="2569028" y="3569308"/>
            <a:chExt cx="5156719" cy="2421094"/>
          </a:xfrm>
        </p:grpSpPr>
        <p:sp>
          <p:nvSpPr>
            <p:cNvPr id="25" name="Rounded Rectangle 24"/>
            <p:cNvSpPr/>
            <p:nvPr/>
          </p:nvSpPr>
          <p:spPr>
            <a:xfrm>
              <a:off x="2569028" y="3966412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402285" y="3569308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660789" y="5641589"/>
              <a:ext cx="2464210" cy="348813"/>
              <a:chOff x="4660789" y="5641589"/>
              <a:chExt cx="2464210" cy="34881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5519956" y="5815995"/>
                <a:ext cx="731520" cy="0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4660789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06341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6406341" y="5891949"/>
            <a:ext cx="13387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Observer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Deployment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Footer Placeholder 6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5576883" y="614418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lgerian" panose="04020705040A02060702" pitchFamily="82" charset="0"/>
              </a:rPr>
              <a:t>NEW</a:t>
            </a:r>
            <a:endParaRPr lang="de-CH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6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concepts in OMS already exist in WMDR!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 19156:2022 (OGC OMS)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546809" y="1012597"/>
            <a:ext cx="5035591" cy="492742"/>
          </a:xfrm>
        </p:spPr>
        <p:txBody>
          <a:bodyPr/>
          <a:lstStyle/>
          <a:p>
            <a:r>
              <a:rPr lang="en-US" dirty="0" smtClean="0"/>
              <a:t>WMDR 1.0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6" y="1652418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4831399" y="2018028"/>
            <a:ext cx="957943" cy="317240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ounded Rectangle 16"/>
          <p:cNvSpPr/>
          <p:nvPr/>
        </p:nvSpPr>
        <p:spPr>
          <a:xfrm>
            <a:off x="5304151" y="2632457"/>
            <a:ext cx="883296" cy="355953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ounded Rectangle 17"/>
          <p:cNvSpPr/>
          <p:nvPr/>
        </p:nvSpPr>
        <p:spPr>
          <a:xfrm>
            <a:off x="5304151" y="3731852"/>
            <a:ext cx="883296" cy="314030"/>
          </a:xfrm>
          <a:prstGeom prst="roundRect">
            <a:avLst>
              <a:gd name="adj" fmla="val 2941"/>
            </a:avLst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10" y="1652418"/>
            <a:ext cx="5035590" cy="4926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ounded Rectangle 18"/>
          <p:cNvSpPr/>
          <p:nvPr/>
        </p:nvSpPr>
        <p:spPr>
          <a:xfrm>
            <a:off x="7664087" y="2441253"/>
            <a:ext cx="945647" cy="714891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B050"/>
                </a:solidFill>
              </a:rPr>
              <a:t>ObservingFacility</a:t>
            </a:r>
            <a:endParaRPr lang="de-CH" sz="1400" dirty="0">
              <a:solidFill>
                <a:srgbClr val="00B05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923977" y="2442428"/>
            <a:ext cx="904201" cy="713716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Equip-</a:t>
            </a:r>
            <a:r>
              <a:rPr lang="en-US" sz="1400" dirty="0" err="1" smtClean="0">
                <a:solidFill>
                  <a:schemeClr val="accent1"/>
                </a:solidFill>
              </a:rPr>
              <a:t>ment</a:t>
            </a:r>
            <a:endParaRPr lang="de-CH" sz="1400" dirty="0">
              <a:solidFill>
                <a:schemeClr val="accent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741178" y="4168126"/>
            <a:ext cx="1109349" cy="697392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Deployment</a:t>
            </a:r>
            <a:endParaRPr lang="de-CH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8226" y="4697536"/>
            <a:ext cx="250280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 &lt;- </a:t>
            </a:r>
            <a:r>
              <a:rPr lang="en-US" dirty="0" err="1" smtClean="0">
                <a:solidFill>
                  <a:srgbClr val="00B050"/>
                </a:solidFill>
              </a:rPr>
              <a:t>ObservingFacility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51383" y="5263773"/>
            <a:ext cx="23579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/>
                </a:solidFill>
              </a:rPr>
              <a:t>Observer &lt;- Equipment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9778" y="5794435"/>
            <a:ext cx="278448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Deployment &lt;- Deployment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4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new in WMDR 2.0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ObservationCollection</a:t>
            </a:r>
            <a:r>
              <a:rPr lang="en-US" dirty="0" smtClean="0"/>
              <a:t> to describe time series</a:t>
            </a:r>
          </a:p>
          <a:p>
            <a:r>
              <a:rPr lang="en-US" dirty="0" smtClean="0"/>
              <a:t>Cleaner model to define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observedProperty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Simpler description of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temporalCoverage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(previously: schedule)</a:t>
            </a:r>
          </a:p>
          <a:p>
            <a:r>
              <a:rPr lang="en-US" dirty="0" smtClean="0"/>
              <a:t>Cleaner model to describe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observingProcedure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Cleaner model to describe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r>
              <a:rPr lang="en-US" dirty="0" smtClean="0"/>
              <a:t>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Much the same concepts, but improved organization of information</a:t>
            </a:r>
            <a:endParaRPr lang="en-US" dirty="0" smtClean="0"/>
          </a:p>
          <a:p>
            <a:endParaRPr lang="de-CH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34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O_wide_screen.potx" id="{83B92AB1-09A9-48CB-A615-083653C45BB8}" vid="{F9E7670C-2EAE-4A6B-AC1A-B5E1CC67E6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WMO_wide_screen</Template>
  <TotalTime>0</TotalTime>
  <Words>1180</Words>
  <Application>Microsoft Office PowerPoint</Application>
  <PresentationFormat>Widescreen</PresentationFormat>
  <Paragraphs>220</Paragraphs>
  <Slides>20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Courier</vt:lpstr>
      <vt:lpstr>Wingdings</vt:lpstr>
      <vt:lpstr>WMO_WHITE_Powerpoint_en_fr</vt:lpstr>
      <vt:lpstr>WIGOS Metadata Representation  … Revisited</vt:lpstr>
      <vt:lpstr>PowerPoint Presentation</vt:lpstr>
      <vt:lpstr>Motivation</vt:lpstr>
      <vt:lpstr>Background</vt:lpstr>
      <vt:lpstr>WIGOS Metadata Standard</vt:lpstr>
      <vt:lpstr>Not even a standard can stand still …</vt:lpstr>
      <vt:lpstr>O&amp;M                         becomes                 OMS</vt:lpstr>
      <vt:lpstr>New concepts in OMS already exist in WMDR!</vt:lpstr>
      <vt:lpstr>What’s new in WMDR 2.0</vt:lpstr>
      <vt:lpstr>observedVariable in WMDR2.0</vt:lpstr>
      <vt:lpstr>What’s RDA I-ADOPT?</vt:lpstr>
      <vt:lpstr>OMS remains embedded in ISO 19xxx</vt:lpstr>
      <vt:lpstr>Summary &amp; Conclusions </vt:lpstr>
      <vt:lpstr>Acknowledgements</vt:lpstr>
      <vt:lpstr>WMDR Observation</vt:lpstr>
      <vt:lpstr>OMS vs WMDR Initial Cross-Walk</vt:lpstr>
      <vt:lpstr>I-ADOPT</vt:lpstr>
      <vt:lpstr>I-ADOPT Example</vt:lpstr>
      <vt:lpstr>PowerPoint Presentation</vt:lpstr>
      <vt:lpstr>PowerPoint Presentation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WMDR revisited</dc:title>
  <dc:creator>Jörg Klausen</dc:creator>
  <cp:lastModifiedBy>Klausen Jörg</cp:lastModifiedBy>
  <cp:revision>110</cp:revision>
  <cp:lastPrinted>2022-06-13T11:29:45Z</cp:lastPrinted>
  <dcterms:created xsi:type="dcterms:W3CDTF">2022-04-07T15:48:17Z</dcterms:created>
  <dcterms:modified xsi:type="dcterms:W3CDTF">2022-09-29T06:21:16Z</dcterms:modified>
</cp:coreProperties>
</file>